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83" r:id="rId4"/>
    <p:sldId id="286" r:id="rId5"/>
    <p:sldId id="284" r:id="rId6"/>
    <p:sldId id="285" r:id="rId7"/>
    <p:sldId id="288" r:id="rId8"/>
    <p:sldId id="281" r:id="rId9"/>
    <p:sldId id="287" r:id="rId10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55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0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6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2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90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53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46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3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2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3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8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89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22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26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33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0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3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B9CA6-127D-4EEF-AF44-C25981590C8F}" type="datetimeFigureOut">
              <a:rPr lang="hr-HR" smtClean="0"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1679-276A-442D-8B09-294DDB88CD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710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wp-content/uploads/2020/03/Upute_vrtici_i_skole_24_08_2020_HZJZ-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zo.gov.hr/vijesti/modeli-i-preporuke-za-rad-u-uvjetima-povezanima-s-covid-19-u-pedagoskoj-skolskoj-godini-2020-2021/391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" y="217715"/>
            <a:ext cx="11991702" cy="62774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3840" y="402771"/>
            <a:ext cx="11251473" cy="5146392"/>
          </a:xfrm>
        </p:spPr>
        <p:txBody>
          <a:bodyPr>
            <a:normAutofit fontScale="90000"/>
          </a:bodyPr>
          <a:lstStyle/>
          <a:p>
            <a:pPr algn="l"/>
            <a:r>
              <a:rPr lang="hr-HR" sz="5300" cap="none" dirty="0" smtClean="0">
                <a:solidFill>
                  <a:srgbClr val="FFFF00"/>
                </a:solidFill>
                <a:effectLst/>
                <a:latin typeface="Calibri"/>
              </a:rPr>
              <a:t>POČETAK </a:t>
            </a:r>
            <a:br>
              <a:rPr lang="hr-HR" sz="5300" cap="none" dirty="0" smtClean="0">
                <a:solidFill>
                  <a:srgbClr val="FFFF00"/>
                </a:solidFill>
                <a:effectLst/>
                <a:latin typeface="Calibri"/>
              </a:rPr>
            </a:br>
            <a:r>
              <a:rPr lang="hr-HR" sz="5300" cap="none" dirty="0" smtClean="0">
                <a:solidFill>
                  <a:srgbClr val="FFFF00"/>
                </a:solidFill>
                <a:effectLst/>
                <a:latin typeface="Calibri"/>
              </a:rPr>
              <a:t>NASTAVNE GODINE </a:t>
            </a:r>
            <a:br>
              <a:rPr lang="hr-HR" sz="5300" cap="none" dirty="0" smtClean="0">
                <a:solidFill>
                  <a:srgbClr val="FFFF00"/>
                </a:solidFill>
                <a:effectLst/>
                <a:latin typeface="Calibri"/>
              </a:rPr>
            </a:br>
            <a:r>
              <a:rPr lang="hr-HR" sz="5300" cap="none" dirty="0" smtClean="0">
                <a:solidFill>
                  <a:srgbClr val="FFFF00"/>
                </a:solidFill>
                <a:effectLst/>
                <a:latin typeface="Calibri"/>
              </a:rPr>
              <a:t>2020.-2021.</a:t>
            </a:r>
            <a:br>
              <a:rPr lang="hr-HR" sz="5300" cap="none" dirty="0" smtClean="0">
                <a:solidFill>
                  <a:srgbClr val="FFFF00"/>
                </a:solidFill>
                <a:effectLst/>
                <a:latin typeface="Calibri"/>
              </a:rPr>
            </a:br>
            <a:r>
              <a:rPr lang="hr-HR" sz="5300" cap="none" dirty="0" smtClean="0">
                <a:solidFill>
                  <a:srgbClr val="FFFF00"/>
                </a:solidFill>
                <a:effectLst/>
                <a:latin typeface="Calibri"/>
              </a:rPr>
              <a:t>						</a:t>
            </a:r>
            <a:r>
              <a:rPr lang="hr-HR" sz="6700" cap="none" dirty="0" smtClean="0">
                <a:solidFill>
                  <a:srgbClr val="FF0000"/>
                </a:solidFill>
                <a:effectLst/>
                <a:latin typeface="Calibri"/>
              </a:rPr>
              <a:t>ORGANIZACIJA </a:t>
            </a:r>
            <a:br>
              <a:rPr lang="hr-HR" sz="6700" cap="none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hr-HR" sz="6700" cap="none" dirty="0" smtClean="0">
                <a:solidFill>
                  <a:srgbClr val="FF0000"/>
                </a:solidFill>
                <a:effectLst/>
                <a:latin typeface="Calibri"/>
              </a:rPr>
              <a:t>						   NASTAVE </a:t>
            </a:r>
            <a:br>
              <a:rPr lang="hr-HR" sz="6700" cap="none" dirty="0" smtClean="0">
                <a:solidFill>
                  <a:srgbClr val="FF0000"/>
                </a:solidFill>
                <a:effectLst/>
                <a:latin typeface="Calibri"/>
              </a:rPr>
            </a:br>
            <a:r>
              <a:rPr lang="hr-HR" sz="6700" cap="none" dirty="0" smtClean="0">
                <a:solidFill>
                  <a:srgbClr val="FF0000"/>
                </a:solidFill>
                <a:effectLst/>
                <a:latin typeface="Calibri"/>
              </a:rPr>
              <a:t> 								U ŠKOLI</a:t>
            </a:r>
            <a:r>
              <a:rPr lang="hr-HR" sz="5300" cap="none" dirty="0" smtClean="0">
                <a:solidFill>
                  <a:srgbClr val="FF0000"/>
                </a:solidFill>
                <a:effectLst/>
                <a:latin typeface="Calibri"/>
              </a:rPr>
              <a:t/>
            </a:r>
            <a:br>
              <a:rPr lang="hr-HR" sz="5300" cap="none" dirty="0" smtClean="0">
                <a:solidFill>
                  <a:srgbClr val="FF0000"/>
                </a:solidFill>
                <a:effectLst/>
                <a:latin typeface="Calibri"/>
              </a:rPr>
            </a:br>
            <a:endParaRPr lang="hr-HR" sz="5300" cap="none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04572" y="5549163"/>
            <a:ext cx="9001462" cy="1655762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OŠ Frana Krste Frankopana, Zagreb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5802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4756" y="0"/>
            <a:ext cx="9562615" cy="752509"/>
          </a:xfrm>
        </p:spPr>
        <p:txBody>
          <a:bodyPr>
            <a:normAutofit/>
          </a:bodyPr>
          <a:lstStyle/>
          <a:p>
            <a:r>
              <a:rPr lang="hr-HR" sz="32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ORGANIZACIJA NASTAVE u školskoj godini 2020.-2021.</a:t>
            </a:r>
            <a:endParaRPr lang="hr-HR" sz="3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221322"/>
              </p:ext>
            </p:extLst>
          </p:nvPr>
        </p:nvGraphicFramePr>
        <p:xfrm>
          <a:off x="243840" y="752510"/>
          <a:ext cx="11756571" cy="6253071"/>
        </p:xfrm>
        <a:graphic>
          <a:graphicData uri="http://schemas.openxmlformats.org/drawingml/2006/table">
            <a:tbl>
              <a:tblPr firstRow="1" firstCol="1" bandRow="1"/>
              <a:tblGrid>
                <a:gridCol w="11756571">
                  <a:extLst>
                    <a:ext uri="{9D8B030D-6E8A-4147-A177-3AD203B41FA5}">
                      <a16:colId xmlns:a16="http://schemas.microsoft.com/office/drawing/2014/main" val="153585151"/>
                    </a:ext>
                  </a:extLst>
                </a:gridCol>
              </a:tblGrid>
              <a:tr h="609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Poštovani</a:t>
                      </a:r>
                      <a:r>
                        <a:rPr lang="hr-H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roditelji, dragi učenici !</a:t>
                      </a:r>
                      <a:endParaRPr lang="hr-HR" sz="2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827329"/>
                  </a:ext>
                </a:extLst>
              </a:tr>
              <a:tr h="5252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Počinje</a:t>
                      </a: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još jedna školska godina puna izazova za sve nas. Odlukom Gradskog ureda za obrazovanje učenici osnovnih škola oštećenih u potresu, koje neće biti spremne za rad i prihvat učenika prvog dana nastavne godine 2020./2021., odnosno od 7. rujna 2020. godine, nastavu će pohađati u osnovnim školama koje su nastavu organizirale u jednoj smjeni.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u="sng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Tom odlukom u našu školu od školske godine 2020./2021. dolaze gosti – učenici tri prva razreda Osnovne škole Bukovac, koji pohađaju produženi boravak.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Zbog epidemioloških mjera i veće sigurnosti svih koji rade i  borave u školi, nastavu ćemo organizirati u dvije smjene na način da će </a:t>
                      </a:r>
                      <a:r>
                        <a:rPr lang="hr-HR" sz="2400" u="sng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učenici predmetne nastave - 5. i 6. razredi biti u jednoj smjeni, a 7. i 8. razredi u drugoj smjeni </a:t>
                      </a: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 će se tako  izmjenjivati svaki tjedan tijekom školske godine. </a:t>
                      </a:r>
                      <a:r>
                        <a:rPr lang="hr-HR" sz="2400" u="sng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Učenici razredne nastave  1.-4. razreda ostaju stalno u jutarnjoj smjeni.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Svim učenicima, roditeljima i djelatnicima želim mirnu i uspješnu školsku godinu, a učenicima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djelatnicima Osnovne škole Bukovac želimo srdačnu dobrodošlicu!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974500"/>
                  </a:ext>
                </a:extLst>
              </a:tr>
              <a:tr h="387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476795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11094720" y="383177"/>
            <a:ext cx="97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OŠFKF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4756" y="0"/>
            <a:ext cx="9562615" cy="1326321"/>
          </a:xfrm>
        </p:spPr>
        <p:txBody>
          <a:bodyPr>
            <a:normAutofit/>
          </a:bodyPr>
          <a:lstStyle/>
          <a:p>
            <a:r>
              <a:rPr lang="hr-HR" sz="32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ORGANIZACIJA NASTAVE u školskoj godini 2020.-2021.</a:t>
            </a:r>
            <a:endParaRPr lang="hr-HR" sz="3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257" y="1239235"/>
            <a:ext cx="11521439" cy="544023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3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r-HR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udući </a:t>
            </a:r>
            <a:r>
              <a:rPr lang="hr-HR" sz="3800" dirty="0">
                <a:latin typeface="Calibri" panose="020F0502020204030204" pitchFamily="34" charset="0"/>
                <a:cs typeface="Calibri" panose="020F0502020204030204" pitchFamily="34" charset="0"/>
              </a:rPr>
              <a:t>da epidemiološka situacija utječe na organizaciju i provedbu nastavnog procesa Hrvatski zavod za javno zdravstvo objavio je dokument </a:t>
            </a:r>
            <a:r>
              <a:rPr lang="hr-HR" sz="3800" i="1" dirty="0">
                <a:latin typeface="Calibri" panose="020F0502020204030204" pitchFamily="34" charset="0"/>
                <a:cs typeface="Calibri" panose="020F0502020204030204" pitchFamily="34" charset="0"/>
              </a:rPr>
              <a:t>Upute za sprječavanje i suzbijanje epidemije COVID-19 vezano za rad predškolskih ustanova, osnovnih i srednjih škola u školskoj godini 2020./2021. </a:t>
            </a:r>
            <a:endParaRPr lang="hr-HR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hr-HR" sz="3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www.hzjz.hr/wp-content/uploads/2020/03/Upute_vrtici_i_skole_24_08_2020_HZJZ-1.pdf</a:t>
            </a:r>
            <a:endParaRPr lang="hr-HR" sz="3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3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Ministarstvo znanosti i obrazovanja objavilo je dokument </a:t>
            </a:r>
            <a:r>
              <a:rPr lang="hr-HR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Modeli </a:t>
            </a:r>
            <a:r>
              <a:rPr lang="hr-HR" sz="3600" i="1" dirty="0">
                <a:latin typeface="Calibri" panose="020F0502020204030204" pitchFamily="34" charset="0"/>
                <a:cs typeface="Calibri" panose="020F0502020204030204" pitchFamily="34" charset="0"/>
              </a:rPr>
              <a:t>i preporuke za rad u uvjetima povezanima s COVID-19 u pedagoškoj/školskoj godini 2020./2021.</a:t>
            </a:r>
            <a:endParaRPr lang="hr-HR" sz="3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hr-HR" sz="3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mzo.gov.hr/vijesti/modeli-i-preporuke-za-rad-u-uvjetima-povezanima-s-covid-19-u-pedagoskoj-skolskoj-godini-2020-2021/3916</a:t>
            </a:r>
            <a:r>
              <a:rPr lang="hr-HR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hr-H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Naša škola počinje raditi po modelu -A- )</a:t>
            </a:r>
          </a:p>
          <a:p>
            <a:pPr marL="0" indent="0">
              <a:buNone/>
            </a:pPr>
            <a:endParaRPr lang="hr-H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51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Molimo </a:t>
            </a:r>
            <a:r>
              <a:rPr lang="hr-HR" sz="5100" u="sng" dirty="0">
                <a:latin typeface="Calibri" panose="020F0502020204030204" pitchFamily="34" charset="0"/>
                <a:cs typeface="Calibri" panose="020F0502020204030204" pitchFamily="34" charset="0"/>
              </a:rPr>
              <a:t>vas da </a:t>
            </a:r>
            <a:r>
              <a:rPr lang="hr-HR" sz="51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upute </a:t>
            </a:r>
            <a:r>
              <a:rPr lang="hr-HR" sz="5100" u="sng" dirty="0">
                <a:latin typeface="Calibri" panose="020F0502020204030204" pitchFamily="34" charset="0"/>
                <a:cs typeface="Calibri" panose="020F0502020204030204" pitchFamily="34" charset="0"/>
              </a:rPr>
              <a:t>detaljno pročitate </a:t>
            </a:r>
            <a:r>
              <a:rPr lang="hr-HR" sz="5100" dirty="0">
                <a:latin typeface="Calibri" panose="020F0502020204030204" pitchFamily="34" charset="0"/>
                <a:cs typeface="Calibri" panose="020F0502020204030204" pitchFamily="34" charset="0"/>
              </a:rPr>
              <a:t>kako bismo se zajedno mogli pripremiti </a:t>
            </a:r>
            <a:r>
              <a:rPr lang="hr-HR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i sigurno krenuti u novu </a:t>
            </a:r>
            <a:r>
              <a:rPr lang="hr-HR" sz="5100" dirty="0">
                <a:latin typeface="Calibri" panose="020F0502020204030204" pitchFamily="34" charset="0"/>
                <a:cs typeface="Calibri" panose="020F0502020204030204" pitchFamily="34" charset="0"/>
              </a:rPr>
              <a:t>školsku godinu. Cilj nam je organizirati sigurnu i što kvalitetniju nastavu </a:t>
            </a:r>
            <a:r>
              <a:rPr lang="hr-HR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uz </a:t>
            </a:r>
            <a:r>
              <a:rPr lang="hr-HR" sz="5100" dirty="0">
                <a:latin typeface="Calibri" panose="020F0502020204030204" pitchFamily="34" charset="0"/>
                <a:cs typeface="Calibri" panose="020F0502020204030204" pitchFamily="34" charset="0"/>
              </a:rPr>
              <a:t>pridržavanje epidemioloških mjera i uputa </a:t>
            </a:r>
            <a:r>
              <a:rPr lang="hr-HR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koliko god je moguće, za što smo osigurali dobre prostorne i organizacijske uvjete u našoj školi. O svim promjenama biti ćete na vrijeme obaviješteni, a opće informacije biti će redovito objavljivane na mrežnim stranicama škole.</a:t>
            </a:r>
            <a:endParaRPr lang="hr-HR" sz="5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5100" dirty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0972800" y="304800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OŠFKF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4756" y="1"/>
            <a:ext cx="9562615" cy="796834"/>
          </a:xfrm>
        </p:spPr>
        <p:txBody>
          <a:bodyPr>
            <a:normAutofit/>
          </a:bodyPr>
          <a:lstStyle/>
          <a:p>
            <a:r>
              <a:rPr lang="hr-HR" sz="32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ORGANIZACIJA prvog nastavnog dana – 7.9.2020.</a:t>
            </a:r>
            <a:endParaRPr lang="hr-HR" sz="3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617756"/>
              </p:ext>
            </p:extLst>
          </p:nvPr>
        </p:nvGraphicFramePr>
        <p:xfrm>
          <a:off x="645115" y="674132"/>
          <a:ext cx="989225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816">
                  <a:extLst>
                    <a:ext uri="{9D8B030D-6E8A-4147-A177-3AD203B41FA5}">
                      <a16:colId xmlns:a16="http://schemas.microsoft.com/office/drawing/2014/main" val="791281596"/>
                    </a:ext>
                  </a:extLst>
                </a:gridCol>
                <a:gridCol w="1471749">
                  <a:extLst>
                    <a:ext uri="{9D8B030D-6E8A-4147-A177-3AD203B41FA5}">
                      <a16:colId xmlns:a16="http://schemas.microsoft.com/office/drawing/2014/main" val="140406556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781823568"/>
                    </a:ext>
                  </a:extLst>
                </a:gridCol>
                <a:gridCol w="3100251">
                  <a:extLst>
                    <a:ext uri="{9D8B030D-6E8A-4147-A177-3AD203B41FA5}">
                      <a16:colId xmlns:a16="http://schemas.microsoft.com/office/drawing/2014/main" val="2619234689"/>
                    </a:ext>
                  </a:extLst>
                </a:gridCol>
              </a:tblGrid>
              <a:tr h="355911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RAZREDI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VRIJEME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TRAJANJE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55843"/>
                  </a:ext>
                </a:extLst>
              </a:tr>
              <a:tr h="355911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2a,2b,3a,3b,4a,4b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7.45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GLAVNI</a:t>
                      </a:r>
                      <a:r>
                        <a:rPr lang="hr-HR" sz="2000" baseline="0" dirty="0" smtClean="0"/>
                        <a:t> 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3 školska</a:t>
                      </a:r>
                      <a:r>
                        <a:rPr lang="hr-HR" sz="2000" baseline="0" dirty="0" smtClean="0"/>
                        <a:t> </a:t>
                      </a:r>
                      <a:r>
                        <a:rPr lang="hr-HR" sz="2000" dirty="0" smtClean="0"/>
                        <a:t>sata</a:t>
                      </a:r>
                      <a:r>
                        <a:rPr lang="hr-HR" sz="2000" baseline="0" dirty="0" smtClean="0"/>
                        <a:t> - </a:t>
                      </a:r>
                      <a:r>
                        <a:rPr lang="hr-HR" sz="2000" dirty="0" smtClean="0"/>
                        <a:t>do 10.30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75902"/>
                  </a:ext>
                </a:extLst>
              </a:tr>
              <a:tr h="629689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5a,5b,6a</a:t>
                      </a:r>
                    </a:p>
                    <a:p>
                      <a:r>
                        <a:rPr lang="hr-HR" sz="2000" dirty="0" smtClean="0"/>
                        <a:t>PO1, PO2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7.45</a:t>
                      </a:r>
                    </a:p>
                    <a:p>
                      <a:r>
                        <a:rPr lang="hr-HR" sz="2000" dirty="0" smtClean="0"/>
                        <a:t>8.30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ULAZ SA IGRALIŠTA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3 školska sata -</a:t>
                      </a:r>
                      <a:r>
                        <a:rPr lang="hr-HR" sz="2000" baseline="0" dirty="0" smtClean="0"/>
                        <a:t> </a:t>
                      </a:r>
                      <a:r>
                        <a:rPr lang="hr-HR" sz="2000" dirty="0" smtClean="0"/>
                        <a:t>do </a:t>
                      </a:r>
                      <a:r>
                        <a:rPr lang="hr-HR" sz="2000" dirty="0" smtClean="0"/>
                        <a:t>10.30</a:t>
                      </a:r>
                    </a:p>
                    <a:p>
                      <a:r>
                        <a:rPr lang="hr-HR" sz="2000" dirty="0" smtClean="0"/>
                        <a:t>do</a:t>
                      </a:r>
                      <a:r>
                        <a:rPr lang="hr-HR" sz="2000" baseline="0" dirty="0" smtClean="0"/>
                        <a:t> 10.50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98608"/>
                  </a:ext>
                </a:extLst>
              </a:tr>
              <a:tr h="355911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1a,1b – OŠ</a:t>
                      </a:r>
                      <a:r>
                        <a:rPr lang="hr-HR" sz="2000" baseline="0" dirty="0" smtClean="0"/>
                        <a:t> FKF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11.00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GLAVNI</a:t>
                      </a:r>
                      <a:r>
                        <a:rPr lang="hr-HR" sz="2000" baseline="0" dirty="0" smtClean="0"/>
                        <a:t> 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 sunčani sat – do 12.00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220424"/>
                  </a:ext>
                </a:extLst>
              </a:tr>
              <a:tr h="355911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7a,7b,8a,8b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13.00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GLAVNI 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3 školska sata – 15.30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32443"/>
                  </a:ext>
                </a:extLst>
              </a:tr>
              <a:tr h="629689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1a,1b,1c –OŠ</a:t>
                      </a:r>
                      <a:r>
                        <a:rPr lang="hr-HR" sz="2000" baseline="0" dirty="0" smtClean="0"/>
                        <a:t> BUKOVAC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14.00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GLAVNI 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 sunčani sat – 15.00 sati</a:t>
                      </a:r>
                    </a:p>
                    <a:p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12046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10972800" y="304800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OŠFKF</a:t>
            </a:r>
            <a:endParaRPr lang="hr-H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00092"/>
              </p:ext>
            </p:extLst>
          </p:nvPr>
        </p:nvGraphicFramePr>
        <p:xfrm>
          <a:off x="466078" y="3661172"/>
          <a:ext cx="10250329" cy="3108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250329">
                  <a:extLst>
                    <a:ext uri="{9D8B030D-6E8A-4147-A177-3AD203B41FA5}">
                      <a16:colId xmlns:a16="http://schemas.microsoft.com/office/drawing/2014/main" val="3758207089"/>
                    </a:ext>
                  </a:extLst>
                </a:gridCol>
              </a:tblGrid>
              <a:tr h="2059578">
                <a:tc>
                  <a:txBody>
                    <a:bodyPr/>
                    <a:lstStyle/>
                    <a:p>
                      <a:r>
                        <a:rPr lang="hr-HR" dirty="0" smtClean="0"/>
                        <a:t>*</a:t>
                      </a:r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Učenike</a:t>
                      </a:r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će na ulazu dočekati razrednici i uvesti ih u školski prostor – roditelji ne ulaze, osim u posebnim slučajevima, kada trebaju nositi masku i poštivati epidemiološke mjere.</a:t>
                      </a:r>
                    </a:p>
                    <a:p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*Učenici 5.-8. razreda trebaju tijekom kretanja po školi nositi masku i dezinficirati ruke.</a:t>
                      </a:r>
                    </a:p>
                    <a:p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*Svim učenicima treba prije polaska u školu izmjeriti temperaturu.</a:t>
                      </a:r>
                    </a:p>
                    <a:p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*Tijekom boravka u školskom dvorištu učenici ostaju u prostoru označenom za svoj razred.</a:t>
                      </a:r>
                    </a:p>
                    <a:p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*Svi učenici trebaju prvi dan donijeti prazne školske torbe-ruksake za udžbenike.</a:t>
                      </a:r>
                    </a:p>
                    <a:p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hr-HR" b="1" u="sng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Produženi boravak počinje od drugog nastavnog dana – 8.9.2020.</a:t>
                      </a:r>
                    </a:p>
                    <a:p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*Svi učenici  dobit će raspored sati te upute o poštivanju epidemioloških mjera opreza i zaštite, kao i informacije o načinu komunikacije s razrednicima preko informatičkih i elektronskih platformi i alata kao za vrijeme nastave na daljinu. </a:t>
                      </a:r>
                      <a:r>
                        <a:rPr lang="hr-HR" b="1" u="sng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MOLIMO SVE UČENIKE KOJI NE IDU U BORAVAK DA SE IZJASNE PRVI DAN ŽELE LI U ŠKOLI UZIMATI MLIJEČNI OBROK – dovoljno je da roditelj pošalje informaciju na papiru.</a:t>
                      </a:r>
                      <a:endParaRPr lang="hr-HR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43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4756" y="0"/>
            <a:ext cx="9562615" cy="1326321"/>
          </a:xfrm>
        </p:spPr>
        <p:txBody>
          <a:bodyPr>
            <a:normAutofit/>
          </a:bodyPr>
          <a:lstStyle/>
          <a:p>
            <a:r>
              <a:rPr lang="hr-HR" sz="32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ORGANIZACIJA prvog nastavnog dana – 7.9.2020.</a:t>
            </a:r>
            <a:endParaRPr lang="hr-HR" sz="3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257" y="931817"/>
            <a:ext cx="11521439" cy="574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1.a i 1.b </a:t>
            </a:r>
            <a:r>
              <a:rPr lang="hr-HR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razredi OŠ Frana Krste Frankopana – VREMENIK DOGAĐANJA</a:t>
            </a:r>
            <a:endParaRPr lang="hr-HR" sz="2800" u="sng" dirty="0"/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*Učenici dolaze u školu u </a:t>
            </a:r>
            <a:r>
              <a:rPr lang="hr-HR" sz="2400" b="1" u="sng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11.00 sati u pratnji jednog roditelja 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čekaju u školskom dvorištu na označenim mjestima. Kratko ih pozdravljaju ravnateljica i članovi stručne službe škole.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*Učiteljice prozivaju učenike i odvode ih u učionicu gdje učenici ostaju  jedan sat (60 minuta). Spremaju udžbenike u školske torbe-ruksake.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*Roditelji ostaju u školskom dvorištu gdje će im biti podijeljene pisane mjere-protokoli za dnevnu organizaciju rada u školi (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ulaz, higijena, boravak u razredu, prehrana, čišćenje, odmori i dr.). 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Roditelji, ukoliko žele, mogu postavljati pitanja ravnateljici i članovima stručne službe (predviđeno vrijeme 15-30 minuta).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*Učiteljice izvode učenike iz razreda i škole i s roditeljima imaju kratak roditeljski sastanak na otvorenom, kada će roditelji dobiti dodatne informacije i upute.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0972800" y="304800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OŠFKF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4756" y="0"/>
            <a:ext cx="9562615" cy="1326321"/>
          </a:xfrm>
        </p:spPr>
        <p:txBody>
          <a:bodyPr>
            <a:normAutofit/>
          </a:bodyPr>
          <a:lstStyle/>
          <a:p>
            <a:r>
              <a:rPr lang="hr-HR" sz="32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ORGANIZACIJA prvog nastavnog dana – 7.9.2020.</a:t>
            </a:r>
            <a:endParaRPr lang="hr-HR" sz="3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257" y="931817"/>
            <a:ext cx="11521439" cy="5747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1.a i 1.b </a:t>
            </a:r>
            <a:r>
              <a:rPr lang="hr-HR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razredi OŠ Frana Krste Frankopana – VAŽNE INFORMACIJE</a:t>
            </a:r>
            <a:endParaRPr lang="hr-HR" sz="2800" u="sng" dirty="0"/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*Učenike će u školi na klupama dočekati udžbenici, likovni pribor kao i raspored sati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*Učenici trebaju u školu doći sa školskom torbom u koju će staviti udžbenike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*Učenici mogu u torbi ponijeti jednu praznu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crtančicu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pribor za pisanje i crtanje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*Učiteljice će za roditelje pripremiti pisma vezana za potrebe nabave potrebnog materijala i pribora kao i organizaciju nastave i radnog dana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*Učenici prvih razreda ne trebaju u školi nositi maske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*Samo prvi dan učenici ne trebaju nositi papuče niti se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preobuvati</a:t>
            </a:r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*Produženi boravak počinje od drugog nastavnog dana – 8.9.2020.</a:t>
            </a:r>
          </a:p>
          <a:p>
            <a:pPr marL="0" indent="0">
              <a:buNone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*Sve upute o provođenju epidemioloških mjera roditelji će dobiti u pisanom obliku, a učenicima će  ih reći njihove učiteljice</a:t>
            </a: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0972800" y="304800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OŠFKF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4756" y="1"/>
            <a:ext cx="9562615" cy="796834"/>
          </a:xfrm>
        </p:spPr>
        <p:txBody>
          <a:bodyPr>
            <a:normAutofit/>
          </a:bodyPr>
          <a:lstStyle/>
          <a:p>
            <a:r>
              <a:rPr lang="hr-HR" sz="32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-A - RASPORED od utorka 8.9.2020. </a:t>
            </a:r>
            <a:endParaRPr lang="hr-HR" sz="3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857273"/>
              </p:ext>
            </p:extLst>
          </p:nvPr>
        </p:nvGraphicFramePr>
        <p:xfrm>
          <a:off x="503888" y="674132"/>
          <a:ext cx="9892256" cy="336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531">
                  <a:extLst>
                    <a:ext uri="{9D8B030D-6E8A-4147-A177-3AD203B41FA5}">
                      <a16:colId xmlns:a16="http://schemas.microsoft.com/office/drawing/2014/main" val="79128159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04065566"/>
                    </a:ext>
                  </a:extLst>
                </a:gridCol>
                <a:gridCol w="2338251">
                  <a:extLst>
                    <a:ext uri="{9D8B030D-6E8A-4147-A177-3AD203B41FA5}">
                      <a16:colId xmlns:a16="http://schemas.microsoft.com/office/drawing/2014/main" val="2781823568"/>
                    </a:ext>
                  </a:extLst>
                </a:gridCol>
                <a:gridCol w="2778034">
                  <a:extLst>
                    <a:ext uri="{9D8B030D-6E8A-4147-A177-3AD203B41FA5}">
                      <a16:colId xmlns:a16="http://schemas.microsoft.com/office/drawing/2014/main" val="2619234689"/>
                    </a:ext>
                  </a:extLst>
                </a:gridCol>
              </a:tblGrid>
              <a:tr h="400283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RAZREDI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VRIJEME ULASKA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TRAJANJE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55843"/>
                  </a:ext>
                </a:extLst>
              </a:tr>
              <a:tr h="400283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2a,2b,3a,3b,4a,4b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7.50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GLAVNI</a:t>
                      </a:r>
                      <a:r>
                        <a:rPr lang="hr-HR" sz="2000" baseline="0" dirty="0" smtClean="0"/>
                        <a:t> 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Prema rasporedu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75902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5a,5b,6a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7.45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ULAZ-IGRALIŠTE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Prema rasporedu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98608"/>
                  </a:ext>
                </a:extLst>
              </a:tr>
              <a:tr h="400283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1a,1b – OŠ</a:t>
                      </a:r>
                      <a:r>
                        <a:rPr lang="hr-HR" sz="2000" baseline="0" dirty="0" smtClean="0"/>
                        <a:t> FKF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7.40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GLAVNI</a:t>
                      </a:r>
                      <a:r>
                        <a:rPr lang="hr-HR" sz="2000" baseline="0" dirty="0" smtClean="0"/>
                        <a:t> 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Prema rasporedu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220424"/>
                  </a:ext>
                </a:extLst>
              </a:tr>
              <a:tr h="400283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7a,7b,8a,8b</a:t>
                      </a:r>
                    </a:p>
                    <a:p>
                      <a:r>
                        <a:rPr lang="hr-HR" sz="2000" dirty="0" smtClean="0"/>
                        <a:t>PO1, PO2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poslijepodne</a:t>
                      </a:r>
                    </a:p>
                    <a:p>
                      <a:r>
                        <a:rPr lang="hr-HR" sz="2000" dirty="0" smtClean="0"/>
                        <a:t>8.30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ULAZ-IGRALIŠTE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Prema </a:t>
                      </a:r>
                      <a:r>
                        <a:rPr lang="hr-HR" dirty="0" smtClean="0"/>
                        <a:t>rasporedu</a:t>
                      </a:r>
                    </a:p>
                    <a:p>
                      <a:r>
                        <a:rPr lang="hr-HR" dirty="0" smtClean="0"/>
                        <a:t>Prema rasporedu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32443"/>
                  </a:ext>
                </a:extLst>
              </a:tr>
              <a:tr h="708193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1a,1b,1c –</a:t>
                      </a:r>
                    </a:p>
                    <a:p>
                      <a:r>
                        <a:rPr lang="hr-HR" sz="2000" dirty="0" smtClean="0"/>
                        <a:t>OŠ</a:t>
                      </a:r>
                      <a:r>
                        <a:rPr lang="hr-HR" sz="2000" baseline="0" dirty="0" smtClean="0"/>
                        <a:t> BUKOVAC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7.30 – po dolasku autobusa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GLAVNI ULAZ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Prema rasporedu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12046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10972800" y="304800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OŠFKF</a:t>
            </a:r>
            <a:endParaRPr lang="hr-H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88886"/>
              </p:ext>
            </p:extLst>
          </p:nvPr>
        </p:nvGraphicFramePr>
        <p:xfrm>
          <a:off x="303855" y="4165339"/>
          <a:ext cx="10363200" cy="2560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363200">
                  <a:extLst>
                    <a:ext uri="{9D8B030D-6E8A-4147-A177-3AD203B41FA5}">
                      <a16:colId xmlns:a16="http://schemas.microsoft.com/office/drawing/2014/main" val="3758207089"/>
                    </a:ext>
                  </a:extLst>
                </a:gridCol>
              </a:tblGrid>
              <a:tr h="2059578">
                <a:tc>
                  <a:txBody>
                    <a:bodyPr/>
                    <a:lstStyle/>
                    <a:p>
                      <a:r>
                        <a:rPr lang="hr-HR" dirty="0" smtClean="0"/>
                        <a:t>*</a:t>
                      </a:r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Učenici</a:t>
                      </a:r>
                      <a:r>
                        <a:rPr lang="hr-HR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5.-8. razreda ulaze u školu prema rasporedu, noseći zaštitne maske. U školu ulaze jedan po jedan, držeći propisani razmak, dezinficiraju obuću i ruke i drugim stubištem odlaze pred svoju učionicu.  </a:t>
                      </a:r>
                      <a:r>
                        <a:rPr lang="hr-HR" b="1" u="sng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 </a:t>
                      </a:r>
                      <a:r>
                        <a:rPr lang="hr-HR" b="1" u="sng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preobuvaju</a:t>
                      </a:r>
                      <a:r>
                        <a:rPr lang="hr-HR" b="1" u="sng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 niti trebaju nositi papuče. </a:t>
                      </a:r>
                      <a:r>
                        <a:rPr lang="hr-HR" b="1" u="non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Učenici nose maske pri prolasku kroz hodnik ili odlaska u sanitarne čvorove. Predviđeno je da svaki učenik predmetne nastave od Grada Zagreba dobije dvije perive zaštitne maske.</a:t>
                      </a:r>
                    </a:p>
                    <a:p>
                      <a:r>
                        <a:rPr lang="hr-HR" b="1" u="non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MOLIMO UČENIKE DA U ŠKOLU DOLAZE PREMA RASPOREDU, BEZ RANIJIH DOLAZAKA I KAŠNJENJA.</a:t>
                      </a:r>
                    </a:p>
                    <a:p>
                      <a:r>
                        <a:rPr lang="hr-HR" b="1" u="non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RODITELJI ĆE MOĆI, UZ MJERE OPREZA, ULAZITI U ŠKOLU SAMO AKO ZA TO POSTOJI OPRAVDANI RAZLOG.</a:t>
                      </a:r>
                    </a:p>
                    <a:p>
                      <a:r>
                        <a:rPr lang="hr-HR" b="1" u="non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Još jednom podsjećamo roditelje da prije polaska u školu moraju izmjeriti temperaturu svome djetetu, a za učenike 1.-4. razreda dužni su rezultat i datum upisati u informativku.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43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4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66607" y="2306681"/>
            <a:ext cx="3718560" cy="1384665"/>
          </a:xfrm>
        </p:spPr>
        <p:txBody>
          <a:bodyPr>
            <a:normAutofit fontScale="90000"/>
          </a:bodyPr>
          <a:lstStyle/>
          <a:p>
            <a:r>
              <a:rPr lang="hr-HR" sz="3200" b="0" cap="none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hr-HR" sz="3200" b="0" cap="none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hr-HR" sz="4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</a:t>
            </a:r>
            <a:r>
              <a:rPr lang="hr-HR" sz="6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VAŽNO</a:t>
            </a:r>
            <a:br>
              <a:rPr lang="hr-HR" sz="6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hr-HR" sz="6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1.-4.</a:t>
            </a:r>
            <a:endParaRPr lang="hr-HR" sz="6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sp>
        <p:nvSpPr>
          <p:cNvPr id="5" name="Elipsasti oblačić 4"/>
          <p:cNvSpPr/>
          <p:nvPr/>
        </p:nvSpPr>
        <p:spPr>
          <a:xfrm>
            <a:off x="6670767" y="619617"/>
            <a:ext cx="2908663" cy="1733005"/>
          </a:xfrm>
          <a:prstGeom prst="wedgeEllipseCallout">
            <a:avLst>
              <a:gd name="adj1" fmla="val -38498"/>
              <a:gd name="adj2" fmla="val 6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NE NOSE MASKE NITI RUKAVICE U ŠKOLI</a:t>
            </a:r>
            <a:endParaRPr lang="hr-HR" b="1" dirty="0"/>
          </a:p>
        </p:txBody>
      </p:sp>
      <p:sp>
        <p:nvSpPr>
          <p:cNvPr id="7" name="Elipsasti oblačić 6"/>
          <p:cNvSpPr/>
          <p:nvPr/>
        </p:nvSpPr>
        <p:spPr>
          <a:xfrm>
            <a:off x="7138854" y="3169920"/>
            <a:ext cx="2919545" cy="1619795"/>
          </a:xfrm>
          <a:prstGeom prst="wedgeEllipseCallout">
            <a:avLst>
              <a:gd name="adj1" fmla="val -67111"/>
              <a:gd name="adj2" fmla="val -3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UČENICI SE NE ZADRŽAVAJU  PRED ŠKOLOM  NAKON NASTAVE</a:t>
            </a:r>
            <a:endParaRPr lang="hr-HR" b="1" dirty="0"/>
          </a:p>
        </p:txBody>
      </p:sp>
      <p:sp>
        <p:nvSpPr>
          <p:cNvPr id="8" name="Elipsasti oblačić 7"/>
          <p:cNvSpPr/>
          <p:nvPr/>
        </p:nvSpPr>
        <p:spPr>
          <a:xfrm>
            <a:off x="5214255" y="4789715"/>
            <a:ext cx="2159726" cy="1698171"/>
          </a:xfrm>
          <a:prstGeom prst="wedgeEllipseCallout">
            <a:avLst>
              <a:gd name="adj1" fmla="val -22043"/>
              <a:gd name="adj2" fmla="val -10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RODITELJI NE ULAZE U ŠKOLU</a:t>
            </a:r>
            <a:endParaRPr lang="hr-HR" b="1" dirty="0"/>
          </a:p>
        </p:txBody>
      </p:sp>
      <p:sp>
        <p:nvSpPr>
          <p:cNvPr id="9" name="Elipsasti oblačić 8"/>
          <p:cNvSpPr/>
          <p:nvPr/>
        </p:nvSpPr>
        <p:spPr>
          <a:xfrm>
            <a:off x="1045030" y="4014651"/>
            <a:ext cx="3631474" cy="1815738"/>
          </a:xfrm>
          <a:prstGeom prst="wedgeEllipseCallout">
            <a:avLst>
              <a:gd name="adj1" fmla="val 60660"/>
              <a:gd name="adj2" fmla="val -6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ZA SVE NEJASNOĆE RODITELJI TREBAJU NAZVATI ŠKOLU ILI POSLATI PISANI UPIT </a:t>
            </a:r>
            <a:endParaRPr lang="hr-HR" dirty="0"/>
          </a:p>
        </p:txBody>
      </p:sp>
      <p:sp>
        <p:nvSpPr>
          <p:cNvPr id="10" name="Elipsasti oblačić 9"/>
          <p:cNvSpPr/>
          <p:nvPr/>
        </p:nvSpPr>
        <p:spPr>
          <a:xfrm>
            <a:off x="757647" y="1633999"/>
            <a:ext cx="3124200" cy="1883119"/>
          </a:xfrm>
          <a:prstGeom prst="wedgeEllipseCallout">
            <a:avLst>
              <a:gd name="adj1" fmla="val 78535"/>
              <a:gd name="adj2" fmla="val 24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POTVRDE O EV. NEPOHAĐANJU NASTAVE IZDAJE ŠKOLSKA LIJEČNICA </a:t>
            </a:r>
            <a:endParaRPr lang="hr-HR" b="1" dirty="0"/>
          </a:p>
        </p:txBody>
      </p:sp>
      <p:sp>
        <p:nvSpPr>
          <p:cNvPr id="11" name="Elipsasti oblačić 10"/>
          <p:cNvSpPr/>
          <p:nvPr/>
        </p:nvSpPr>
        <p:spPr>
          <a:xfrm>
            <a:off x="3350622" y="82784"/>
            <a:ext cx="2943496" cy="1785257"/>
          </a:xfrm>
          <a:prstGeom prst="wedgeEllipseCallout">
            <a:avLst>
              <a:gd name="adj1" fmla="val 31377"/>
              <a:gd name="adj2" fmla="val 76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MJERENJE TEMPERATURE</a:t>
            </a:r>
          </a:p>
          <a:p>
            <a:pPr algn="ctr"/>
            <a:r>
              <a:rPr lang="hr-HR" b="1" dirty="0"/>
              <a:t>s</a:t>
            </a:r>
            <a:r>
              <a:rPr lang="hr-HR" b="1" dirty="0" smtClean="0"/>
              <a:t>vako jutro kod kuće upisati u bilježnicu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3108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66607" y="2306681"/>
            <a:ext cx="3718560" cy="1384665"/>
          </a:xfrm>
        </p:spPr>
        <p:txBody>
          <a:bodyPr>
            <a:normAutofit fontScale="90000"/>
          </a:bodyPr>
          <a:lstStyle/>
          <a:p>
            <a:r>
              <a:rPr lang="hr-HR" sz="3200" b="0" cap="none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hr-HR" sz="3200" b="0" cap="none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hr-HR" sz="4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</a:t>
            </a:r>
            <a:r>
              <a:rPr lang="hr-HR" sz="6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VAŽNO</a:t>
            </a:r>
            <a:br>
              <a:rPr lang="hr-HR" sz="6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hr-HR" sz="6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5.-</a:t>
            </a:r>
            <a:r>
              <a:rPr lang="hr-HR" sz="6000" cap="none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8</a:t>
            </a:r>
            <a:r>
              <a:rPr lang="hr-HR" sz="6000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</a:t>
            </a:r>
            <a:endParaRPr lang="hr-HR" sz="6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1" y="187565"/>
            <a:ext cx="1530186" cy="864105"/>
          </a:xfrm>
          <a:prstGeom prst="rect">
            <a:avLst/>
          </a:prstGeom>
        </p:spPr>
      </p:pic>
      <p:sp>
        <p:nvSpPr>
          <p:cNvPr id="5" name="Elipsasti oblačić 4"/>
          <p:cNvSpPr/>
          <p:nvPr/>
        </p:nvSpPr>
        <p:spPr>
          <a:xfrm>
            <a:off x="6657701" y="593379"/>
            <a:ext cx="2908663" cy="1733005"/>
          </a:xfrm>
          <a:prstGeom prst="wedgeEllipseCallout">
            <a:avLst>
              <a:gd name="adj1" fmla="val -38498"/>
              <a:gd name="adj2" fmla="val 6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UČENICI DRŽE PREPORUČENI RAZMAK OD 1,5 m</a:t>
            </a:r>
            <a:endParaRPr lang="hr-HR" b="1" dirty="0"/>
          </a:p>
        </p:txBody>
      </p:sp>
      <p:sp>
        <p:nvSpPr>
          <p:cNvPr id="7" name="Elipsasti oblačić 6"/>
          <p:cNvSpPr/>
          <p:nvPr/>
        </p:nvSpPr>
        <p:spPr>
          <a:xfrm>
            <a:off x="7230292" y="3229788"/>
            <a:ext cx="2690948" cy="1619795"/>
          </a:xfrm>
          <a:prstGeom prst="wedgeEllipseCallout">
            <a:avLst>
              <a:gd name="adj1" fmla="val -67111"/>
              <a:gd name="adj2" fmla="val -3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UČENICI NE NOSE ŠKOLSKE PAPUČE</a:t>
            </a:r>
            <a:endParaRPr lang="hr-HR" b="1" dirty="0"/>
          </a:p>
        </p:txBody>
      </p:sp>
      <p:sp>
        <p:nvSpPr>
          <p:cNvPr id="8" name="Elipsasti oblačić 7"/>
          <p:cNvSpPr/>
          <p:nvPr/>
        </p:nvSpPr>
        <p:spPr>
          <a:xfrm>
            <a:off x="5347062" y="4789715"/>
            <a:ext cx="3156857" cy="1698171"/>
          </a:xfrm>
          <a:prstGeom prst="wedgeEllipseCallout">
            <a:avLst>
              <a:gd name="adj1" fmla="val -22043"/>
              <a:gd name="adj2" fmla="val -10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UČENICI SE NE ZADRŽAVAJU PRED ŠKOLOM NAKON NASTAVE</a:t>
            </a:r>
            <a:endParaRPr lang="hr-HR" b="1" dirty="0"/>
          </a:p>
        </p:txBody>
      </p:sp>
      <p:sp>
        <p:nvSpPr>
          <p:cNvPr id="9" name="Elipsasti oblačić 8"/>
          <p:cNvSpPr/>
          <p:nvPr/>
        </p:nvSpPr>
        <p:spPr>
          <a:xfrm>
            <a:off x="1367246" y="4014651"/>
            <a:ext cx="3309257" cy="1815738"/>
          </a:xfrm>
          <a:prstGeom prst="wedgeEllipseCallout">
            <a:avLst>
              <a:gd name="adj1" fmla="val 60660"/>
              <a:gd name="adj2" fmla="val -6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SVAKI ĆE UČENIK DOBITI DVIJE PERIVE ZAŠTITNE MASKE</a:t>
            </a:r>
            <a:endParaRPr lang="hr-HR" dirty="0"/>
          </a:p>
        </p:txBody>
      </p:sp>
      <p:sp>
        <p:nvSpPr>
          <p:cNvPr id="10" name="Elipsasti oblačić 9"/>
          <p:cNvSpPr/>
          <p:nvPr/>
        </p:nvSpPr>
        <p:spPr>
          <a:xfrm>
            <a:off x="1621971" y="1633999"/>
            <a:ext cx="2259875" cy="1883119"/>
          </a:xfrm>
          <a:prstGeom prst="wedgeEllipseCallout">
            <a:avLst>
              <a:gd name="adj1" fmla="val 78535"/>
              <a:gd name="adj2" fmla="val 24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UČENICI REDOVITO DEZINFICIRAJU RUKE U ŠKOLI </a:t>
            </a:r>
            <a:endParaRPr lang="hr-HR" b="1" dirty="0"/>
          </a:p>
        </p:txBody>
      </p:sp>
      <p:sp>
        <p:nvSpPr>
          <p:cNvPr id="11" name="Elipsasti oblačić 10"/>
          <p:cNvSpPr/>
          <p:nvPr/>
        </p:nvSpPr>
        <p:spPr>
          <a:xfrm>
            <a:off x="3668487" y="159041"/>
            <a:ext cx="2638697" cy="1785257"/>
          </a:xfrm>
          <a:prstGeom prst="wedgeEllipseCallout">
            <a:avLst>
              <a:gd name="adj1" fmla="val 33984"/>
              <a:gd name="adj2" fmla="val 66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UČENICI NOSE MASKE KADA SE KREĆU IZVAN UČIONICE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682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747</TotalTime>
  <Words>1264</Words>
  <Application>Microsoft Office PowerPoint</Application>
  <PresentationFormat>Široki zaslon</PresentationFormat>
  <Paragraphs>122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Rockwell</vt:lpstr>
      <vt:lpstr>Times New Roman</vt:lpstr>
      <vt:lpstr>Damask</vt:lpstr>
      <vt:lpstr>POČETAK  NASTAVNE GODINE  2020.-2021.       ORGANIZACIJA           NASTAVE           U ŠKOLI </vt:lpstr>
      <vt:lpstr>ORGANIZACIJA NASTAVE u školskoj godini 2020.-2021.</vt:lpstr>
      <vt:lpstr>ORGANIZACIJA NASTAVE u školskoj godini 2020.-2021.</vt:lpstr>
      <vt:lpstr>ORGANIZACIJA prvog nastavnog dana – 7.9.2020.</vt:lpstr>
      <vt:lpstr>ORGANIZACIJA prvog nastavnog dana – 7.9.2020.</vt:lpstr>
      <vt:lpstr>ORGANIZACIJA prvog nastavnog dana – 7.9.2020.</vt:lpstr>
      <vt:lpstr>-A - RASPORED od utorka 8.9.2020. </vt:lpstr>
      <vt:lpstr>   VAŽNO 1.-4.</vt:lpstr>
      <vt:lpstr>   VAŽNO 5.-8.</vt:lpstr>
    </vt:vector>
  </TitlesOfParts>
  <Company>MZO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Nastava na daljinu ANALIZA ANKETNOG UPITNIKA  UČENICI</dc:title>
  <dc:creator>Jadranka</dc:creator>
  <cp:lastModifiedBy>ravnateljica</cp:lastModifiedBy>
  <cp:revision>67</cp:revision>
  <cp:lastPrinted>2020-09-02T16:41:57Z</cp:lastPrinted>
  <dcterms:created xsi:type="dcterms:W3CDTF">2020-04-20T20:12:59Z</dcterms:created>
  <dcterms:modified xsi:type="dcterms:W3CDTF">2020-09-02T16:41:59Z</dcterms:modified>
</cp:coreProperties>
</file>